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64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-130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lipse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C50A40-6C6A-4A8E-9108-D341A7FD4782}" type="datetimeFigureOut">
              <a:rPr lang="fr-FR" smtClean="0"/>
              <a:t>12/12/16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B40C97-F53C-4F47-86E3-011C458B14FB}" type="slidenum">
              <a:rPr lang="fr-FR" smtClean="0"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alarie.cilgere.fr/entreprise/BCA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alarie.cilgere.fr/entreprise/bca6/produit/details/code/LOC/cindex/1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salarie.cilgere.fr/entreprise/bca6/produit/details/code/DG/cindex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alarie.cilgere.fr/entreprise/bca6/produit/details/code/GRL/cindex/1/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salarie.cilgere.fr/entreprise/bca6/produit/details/code/GLC/cindex/1/" TargetMode="Externa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71939" y="243283"/>
            <a:ext cx="8977391" cy="1023457"/>
          </a:xfrm>
        </p:spPr>
        <p:txBody>
          <a:bodyPr>
            <a:normAutofit fontScale="90000"/>
          </a:bodyPr>
          <a:lstStyle/>
          <a:p>
            <a:r>
              <a:rPr lang="fr-FR" sz="3600" dirty="0"/>
              <a:t>Commission Information et Aide au Logement </a:t>
            </a:r>
            <a:br>
              <a:rPr lang="fr-FR" sz="3600" dirty="0"/>
            </a:br>
            <a:r>
              <a:rPr lang="fr-FR" sz="3600" dirty="0"/>
              <a:t>de BCA Expertise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87300" y="3602040"/>
            <a:ext cx="9144000" cy="466623"/>
          </a:xfrm>
        </p:spPr>
        <p:txBody>
          <a:bodyPr>
            <a:normAutofit fontScale="92500"/>
          </a:bodyPr>
          <a:lstStyle/>
          <a:p>
            <a:r>
              <a:rPr lang="fr-FR" i="1" dirty="0">
                <a:latin typeface="+mj-lt"/>
              </a:rPr>
              <a:t>Information sur la </a:t>
            </a:r>
            <a:r>
              <a:rPr lang="fr-FR" i="1" dirty="0" smtClean="0">
                <a:latin typeface="+mj-lt"/>
              </a:rPr>
              <a:t>commission et </a:t>
            </a:r>
            <a:r>
              <a:rPr lang="fr-FR" i="1" dirty="0">
                <a:latin typeface="+mj-lt"/>
              </a:rPr>
              <a:t>présentation des </a:t>
            </a:r>
            <a:r>
              <a:rPr lang="fr-FR" i="1" dirty="0" smtClean="0">
                <a:latin typeface="+mj-lt"/>
              </a:rPr>
              <a:t>chiffres </a:t>
            </a:r>
            <a:r>
              <a:rPr lang="fr-FR" i="1" dirty="0">
                <a:latin typeface="+mj-lt"/>
              </a:rPr>
              <a:t>période 07/2015 – 12/2016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142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451" y="78047"/>
            <a:ext cx="10017155" cy="1119726"/>
          </a:xfrm>
        </p:spPr>
        <p:txBody>
          <a:bodyPr>
            <a:noAutofit/>
          </a:bodyPr>
          <a:lstStyle/>
          <a:p>
            <a:r>
              <a:rPr lang="fr-FR" sz="2800" dirty="0"/>
              <a:t>Commission Information et Aide au Logement 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FR" sz="2000" dirty="0">
                <a:latin typeface="+mj-lt"/>
              </a:rPr>
              <a:t>Et elle sert à quoi cette commission?</a:t>
            </a:r>
          </a:p>
          <a:p>
            <a:endParaRPr lang="fr-FR" sz="1600" i="1" dirty="0">
              <a:latin typeface="+mj-lt"/>
            </a:endParaRPr>
          </a:p>
          <a:p>
            <a:pPr lvl="1"/>
            <a:r>
              <a:rPr lang="fr-FR" sz="1200" i="1" dirty="0">
                <a:latin typeface="+mj-lt"/>
              </a:rPr>
              <a:t>Créé en 1943, le système du 1 % logement consistait à offrir, par une participation des entreprises, des logements locatifs sociaux et conventionnés aux salariés.</a:t>
            </a:r>
          </a:p>
          <a:p>
            <a:pPr lvl="1"/>
            <a:endParaRPr lang="fr-FR" sz="1200" i="1" dirty="0">
              <a:latin typeface="+mj-lt"/>
            </a:endParaRPr>
          </a:p>
          <a:p>
            <a:pPr lvl="1"/>
            <a:r>
              <a:rPr lang="fr-FR" sz="1200" i="1" dirty="0">
                <a:latin typeface="+mj-lt"/>
              </a:rPr>
              <a:t> Depuis, celui-ci a évolué pour apporter un large éventail d'aides aux salariés voulant devenir locataires mais également propriétaires.</a:t>
            </a:r>
          </a:p>
          <a:p>
            <a:pPr lvl="1"/>
            <a:endParaRPr lang="fr-FR" sz="1200" i="1" dirty="0">
              <a:latin typeface="+mj-lt"/>
            </a:endParaRPr>
          </a:p>
          <a:p>
            <a:pPr lvl="1"/>
            <a:r>
              <a:rPr lang="fr-FR" sz="1200" i="1" dirty="0">
                <a:latin typeface="+mj-lt"/>
              </a:rPr>
              <a:t>Le 1 % Logement, également appelé PEEC (Participation des Employeurs à l'Effort de Construction), prévoit que chaque entreprise du secteur privé, de 10 salariés et plus, consacre 0,45 % de sa masse salariale, notamment au financement de prêts ou d'aides à ses salariés et 0,50 % au Fonds national d'aide au logement qui finance diverses allocations logement. Cette participation était fixée initialement à 1 %, et c'est en souvenir de cette époque que ce prêt continue à être appelé le "1 % logement".</a:t>
            </a:r>
          </a:p>
          <a:p>
            <a:pPr lvl="1"/>
            <a:endParaRPr lang="fr-FR" sz="1200" i="1" dirty="0">
              <a:latin typeface="+mj-lt"/>
            </a:endParaRPr>
          </a:p>
          <a:p>
            <a:pPr lvl="1"/>
            <a:r>
              <a:rPr lang="fr-FR" sz="1200" i="1" dirty="0">
                <a:latin typeface="+mj-lt"/>
              </a:rPr>
              <a:t>Le site internet, </a:t>
            </a:r>
            <a:r>
              <a:rPr lang="fr-FR" sz="1200" i="1" dirty="0" smtClean="0">
                <a:latin typeface="+mj-lt"/>
                <a:hlinkClick r:id="rId2"/>
              </a:rPr>
              <a:t>http://salarie.cilgere.fr/entreprise/BCA6</a:t>
            </a:r>
            <a:r>
              <a:rPr lang="fr-FR" sz="1200" i="1" dirty="0" smtClean="0">
                <a:latin typeface="+mj-lt"/>
              </a:rPr>
              <a:t>  point </a:t>
            </a:r>
            <a:r>
              <a:rPr lang="fr-FR" sz="1200" i="1" dirty="0">
                <a:latin typeface="+mj-lt"/>
              </a:rPr>
              <a:t>d’entrée unique pour le salarié et pour les membres de la commission </a:t>
            </a:r>
            <a:r>
              <a:rPr lang="fr-FR" sz="1200" b="1" dirty="0">
                <a:latin typeface="+mj-lt"/>
              </a:rPr>
              <a:t>I.A.L, </a:t>
            </a:r>
            <a:r>
              <a:rPr lang="fr-FR" sz="1200" dirty="0">
                <a:latin typeface="+mj-lt"/>
              </a:rPr>
              <a:t> </a:t>
            </a:r>
            <a:r>
              <a:rPr lang="fr-FR" sz="1200" dirty="0" smtClean="0">
                <a:latin typeface="+mj-lt"/>
              </a:rPr>
              <a:t>afin d’en assurer la gestion et le suivi.</a:t>
            </a:r>
            <a:endParaRPr lang="fr-FR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0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450" y="95693"/>
            <a:ext cx="10017155" cy="1006387"/>
          </a:xfrm>
        </p:spPr>
        <p:txBody>
          <a:bodyPr>
            <a:noAutofit/>
          </a:bodyPr>
          <a:lstStyle/>
          <a:p>
            <a:r>
              <a:rPr lang="fr-FR" sz="2800" dirty="0"/>
              <a:t>Commission Information et Aide au Logement </a:t>
            </a:r>
            <a:br>
              <a:rPr lang="fr-FR" sz="2800" dirty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FR" sz="2000" dirty="0">
                <a:latin typeface="+mj-lt"/>
              </a:rPr>
              <a:t>La Commission c’est qui au juste </a:t>
            </a:r>
            <a:r>
              <a:rPr lang="fr-FR" sz="2000" dirty="0" smtClean="0">
                <a:latin typeface="+mj-lt"/>
              </a:rPr>
              <a:t>?</a:t>
            </a:r>
          </a:p>
          <a:p>
            <a:pPr marL="457200" lvl="1" indent="0">
              <a:buNone/>
            </a:pPr>
            <a:endParaRPr lang="fr-FR" sz="1600" i="1" dirty="0" smtClean="0">
              <a:latin typeface="+mj-lt"/>
            </a:endParaRPr>
          </a:p>
          <a:p>
            <a:pPr lvl="1"/>
            <a:r>
              <a:rPr lang="fr-FR" sz="1200" i="1" dirty="0">
                <a:latin typeface="+mj-lt"/>
              </a:rPr>
              <a:t>C’est d’abord l’entreprise qui par ses versements participe indirectement à l’amélioration des conditions de vie de ses salariés.</a:t>
            </a:r>
          </a:p>
          <a:p>
            <a:pPr lvl="1"/>
            <a:endParaRPr lang="fr-FR" sz="1200" i="1" dirty="0">
              <a:latin typeface="+mj-lt"/>
            </a:endParaRPr>
          </a:p>
          <a:p>
            <a:pPr lvl="1"/>
            <a:r>
              <a:rPr lang="fr-FR" sz="1200" i="1" dirty="0">
                <a:latin typeface="+mj-lt"/>
              </a:rPr>
              <a:t>C’est aussi des femmes et des hommes, salariés de l’entreprise, qui s’investissent et se mettent au service des autres salariés de BCA Expertise.</a:t>
            </a:r>
          </a:p>
          <a:p>
            <a:pPr lvl="1"/>
            <a:endParaRPr lang="fr-FR" sz="1200" i="1" dirty="0">
              <a:latin typeface="+mj-lt"/>
            </a:endParaRPr>
          </a:p>
          <a:p>
            <a:pPr lvl="1"/>
            <a:r>
              <a:rPr lang="fr-FR" sz="1200" i="1" dirty="0">
                <a:latin typeface="+mj-lt"/>
              </a:rPr>
              <a:t>Aujourd’hui c’est Hafida, Vannina, José et Jean-Marie. </a:t>
            </a:r>
          </a:p>
          <a:p>
            <a:pPr lvl="1"/>
            <a:endParaRPr lang="fr-FR" sz="1200" i="1" dirty="0">
              <a:latin typeface="+mj-lt"/>
            </a:endParaRPr>
          </a:p>
          <a:p>
            <a:pPr lvl="1"/>
            <a:r>
              <a:rPr lang="fr-FR" sz="1200" i="1" dirty="0">
                <a:latin typeface="+mj-lt"/>
              </a:rPr>
              <a:t>Ils ont pour rôles : </a:t>
            </a:r>
            <a:endParaRPr lang="fr-FR" sz="1200" i="1" dirty="0" smtClean="0">
              <a:latin typeface="+mj-lt"/>
            </a:endParaRPr>
          </a:p>
          <a:p>
            <a:pPr marL="365760" lvl="1" indent="0">
              <a:buNone/>
            </a:pPr>
            <a:endParaRPr lang="fr-FR" sz="1200" i="1" dirty="0">
              <a:latin typeface="+mj-lt"/>
            </a:endParaRPr>
          </a:p>
          <a:p>
            <a:pPr lvl="2"/>
            <a:r>
              <a:rPr lang="fr-FR" sz="1200" i="1" dirty="0" smtClean="0">
                <a:latin typeface="+mj-lt"/>
              </a:rPr>
              <a:t>D’écouter</a:t>
            </a:r>
            <a:r>
              <a:rPr lang="fr-FR" sz="1200" i="1" dirty="0">
                <a:latin typeface="+mj-lt"/>
              </a:rPr>
              <a:t>, de comprendre la demande et de conseiller les salariés dans leurs envies et choix. </a:t>
            </a:r>
          </a:p>
          <a:p>
            <a:pPr lvl="2"/>
            <a:r>
              <a:rPr lang="fr-FR" sz="1200" i="1" dirty="0">
                <a:latin typeface="+mj-lt"/>
              </a:rPr>
              <a:t>De répondre aux premières questions que les salariés se posent. </a:t>
            </a:r>
          </a:p>
          <a:p>
            <a:pPr lvl="2"/>
            <a:r>
              <a:rPr lang="fr-FR" sz="1200" i="1" dirty="0">
                <a:latin typeface="+mj-lt"/>
              </a:rPr>
              <a:t>De les aider dans la démarche de création de leur demande depuis le site internet. </a:t>
            </a:r>
          </a:p>
          <a:p>
            <a:pPr lvl="2"/>
            <a:r>
              <a:rPr lang="fr-FR" sz="1200" i="1" dirty="0">
                <a:latin typeface="+mj-lt"/>
              </a:rPr>
              <a:t>Et dans certains cas d’aider à préparer les documents nécessaires à la demande auprès de nos  partenaires </a:t>
            </a:r>
            <a:r>
              <a:rPr lang="fr-FR" sz="1200" i="1" dirty="0" smtClean="0">
                <a:latin typeface="+mj-lt"/>
              </a:rPr>
              <a:t>CILGERE</a:t>
            </a:r>
          </a:p>
          <a:p>
            <a:pPr marL="731520" lvl="2" indent="0">
              <a:buNone/>
            </a:pPr>
            <a:r>
              <a:rPr lang="fr-FR" sz="1200" i="1" dirty="0" smtClean="0">
                <a:latin typeface="+mj-lt"/>
              </a:rPr>
              <a:t>	et </a:t>
            </a:r>
            <a:r>
              <a:rPr lang="fr-FR" sz="1200" i="1" dirty="0">
                <a:latin typeface="+mj-lt"/>
              </a:rPr>
              <a:t>ENTREPRISE HABITAT.</a:t>
            </a:r>
          </a:p>
          <a:p>
            <a:pPr lvl="1"/>
            <a:endParaRPr lang="fr-FR" sz="1200" i="1" dirty="0">
              <a:latin typeface="+mj-lt"/>
            </a:endParaRPr>
          </a:p>
          <a:p>
            <a:pPr lvl="1"/>
            <a:r>
              <a:rPr lang="fr-FR" sz="1200" i="1" dirty="0">
                <a:latin typeface="+mj-lt"/>
              </a:rPr>
              <a:t>D’assurer la validation et le suivi du dossier auprès de nos partenaires 1%.</a:t>
            </a:r>
          </a:p>
        </p:txBody>
      </p:sp>
    </p:spTree>
    <p:extLst>
      <p:ext uri="{BB962C8B-B14F-4D97-AF65-F5344CB8AC3E}">
        <p14:creationId xmlns:p14="http://schemas.microsoft.com/office/powerpoint/2010/main" val="23763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349" y="99988"/>
            <a:ext cx="10515600" cy="855677"/>
          </a:xfrm>
        </p:spPr>
        <p:txBody>
          <a:bodyPr>
            <a:normAutofit/>
          </a:bodyPr>
          <a:lstStyle/>
          <a:p>
            <a:r>
              <a:rPr lang="fr-FR" sz="2800" dirty="0"/>
              <a:t>Commission Information et Aide au Logement </a:t>
            </a:r>
            <a:r>
              <a:rPr lang="fr-FR" dirty="0"/>
              <a:t/>
            </a:r>
            <a:br>
              <a:rPr lang="fr-FR" dirty="0"/>
            </a:b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38200" y="1158950"/>
            <a:ext cx="10515600" cy="554385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FR" sz="1600" dirty="0"/>
              <a:t>Quels sont les produits proposés (sous conditions</a:t>
            </a:r>
            <a:r>
              <a:rPr lang="fr-FR" sz="1600" dirty="0" smtClean="0"/>
              <a:t>)?</a:t>
            </a:r>
          </a:p>
          <a:p>
            <a:pPr marL="457200" lvl="1" indent="0">
              <a:buNone/>
            </a:pPr>
            <a:endParaRPr lang="fr-FR" sz="1400" dirty="0"/>
          </a:p>
          <a:p>
            <a:pPr lvl="1"/>
            <a:r>
              <a:rPr lang="fr-FR" sz="1600" i="1" dirty="0">
                <a:latin typeface="+mj-lt"/>
              </a:rPr>
              <a:t>Accompagnement et aide à la recherche d’un logement en location </a:t>
            </a:r>
          </a:p>
          <a:p>
            <a:pPr lvl="2"/>
            <a:r>
              <a:rPr lang="fr-FR" sz="1200" i="1" dirty="0">
                <a:latin typeface="+mj-lt"/>
              </a:rPr>
              <a:t>Recherche d’un logement dans le parc locatif public</a:t>
            </a:r>
          </a:p>
          <a:p>
            <a:pPr lvl="2"/>
            <a:r>
              <a:rPr lang="fr-FR" sz="1200" i="1" dirty="0">
                <a:latin typeface="+mj-lt"/>
              </a:rPr>
              <a:t>LOCA - PASS : Aide au financement du dépôt de garantie et pour le loueur institutionnel  la garantie du paiement des loyers et des charges.</a:t>
            </a:r>
          </a:p>
          <a:p>
            <a:pPr lvl="2"/>
            <a:r>
              <a:rPr lang="fr-FR" sz="1200" i="1" dirty="0">
                <a:latin typeface="+mj-lt"/>
              </a:rPr>
              <a:t>MOBILI - PASS : Aide à la recherche de logement même à distance et prêt à la mobilité (classique ou relais)</a:t>
            </a:r>
          </a:p>
          <a:p>
            <a:pPr lvl="2"/>
            <a:r>
              <a:rPr lang="fr-FR" sz="1200" i="1" dirty="0">
                <a:latin typeface="+mj-lt"/>
              </a:rPr>
              <a:t>VISALE : La garantie pour le loueur privé du paiement des loyers et des charges</a:t>
            </a:r>
          </a:p>
          <a:p>
            <a:pPr lvl="1"/>
            <a:endParaRPr lang="fr-FR" sz="1600" b="1" i="1" dirty="0">
              <a:latin typeface="+mj-lt"/>
            </a:endParaRPr>
          </a:p>
          <a:p>
            <a:pPr lvl="1"/>
            <a:endParaRPr lang="fr-FR" sz="1600" b="1" i="1" dirty="0">
              <a:latin typeface="+mj-lt"/>
            </a:endParaRPr>
          </a:p>
          <a:p>
            <a:pPr lvl="1"/>
            <a:endParaRPr lang="fr-FR" sz="1600" b="1" i="1" dirty="0">
              <a:latin typeface="+mj-lt"/>
            </a:endParaRPr>
          </a:p>
          <a:p>
            <a:pPr lvl="1"/>
            <a:endParaRPr lang="fr-FR" sz="1600" b="1" i="1" dirty="0">
              <a:latin typeface="+mj-lt"/>
            </a:endParaRPr>
          </a:p>
          <a:p>
            <a:pPr lvl="1"/>
            <a:endParaRPr lang="fr-FR" sz="1600" b="1" i="1" dirty="0">
              <a:latin typeface="+mj-lt"/>
            </a:endParaRPr>
          </a:p>
          <a:p>
            <a:pPr lvl="1"/>
            <a:endParaRPr lang="fr-FR" sz="1600" i="1" dirty="0">
              <a:latin typeface="+mj-lt"/>
            </a:endParaRPr>
          </a:p>
          <a:p>
            <a:pPr lvl="1"/>
            <a:r>
              <a:rPr lang="fr-FR" sz="1600" i="1" dirty="0">
                <a:latin typeface="+mj-lt"/>
              </a:rPr>
              <a:t>Accompagnement et aide à la recherche d’un logement en acquisition</a:t>
            </a:r>
          </a:p>
          <a:p>
            <a:pPr lvl="2"/>
            <a:r>
              <a:rPr lang="fr-FR" sz="1200" i="1" dirty="0">
                <a:latin typeface="+mj-lt"/>
              </a:rPr>
              <a:t>Courtage en financement immobilier, conseils et services</a:t>
            </a:r>
          </a:p>
          <a:p>
            <a:pPr lvl="2"/>
            <a:r>
              <a:rPr lang="fr-FR" sz="1200" i="1" dirty="0">
                <a:latin typeface="+mj-lt"/>
              </a:rPr>
              <a:t>Prêt accession		</a:t>
            </a:r>
          </a:p>
          <a:p>
            <a:pPr lvl="2"/>
            <a:r>
              <a:rPr lang="fr-FR" sz="1200" i="1" dirty="0">
                <a:latin typeface="+mj-lt"/>
              </a:rPr>
              <a:t>Prêt agrandissement</a:t>
            </a:r>
          </a:p>
          <a:p>
            <a:pPr lvl="2"/>
            <a:r>
              <a:rPr lang="fr-FR" sz="1200" i="1" dirty="0">
                <a:latin typeface="+mj-lt"/>
              </a:rPr>
              <a:t>Prêt travaux</a:t>
            </a:r>
          </a:p>
        </p:txBody>
      </p:sp>
      <p:pic>
        <p:nvPicPr>
          <p:cNvPr id="1027" name="Picture 3" descr="AVANCE LOCA-PASS®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212" y="3032026"/>
            <a:ext cx="12287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RANTIE LOCA-PASS®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844" y="3032026"/>
            <a:ext cx="12287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VISAL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671" y="3032026"/>
            <a:ext cx="12287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Offre de logements locatifs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080" y="3032026"/>
            <a:ext cx="12287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84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084" y="74428"/>
            <a:ext cx="10515600" cy="855676"/>
          </a:xfrm>
        </p:spPr>
        <p:txBody>
          <a:bodyPr>
            <a:normAutofit/>
          </a:bodyPr>
          <a:lstStyle/>
          <a:p>
            <a:r>
              <a:rPr lang="fr-FR" sz="2800" dirty="0"/>
              <a:t>Commission Information et Aide au Logement </a:t>
            </a:r>
            <a:r>
              <a:rPr lang="fr-FR" dirty="0"/>
              <a:t/>
            </a:r>
            <a:br>
              <a:rPr lang="fr-FR" dirty="0"/>
            </a:b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09600" y="1137684"/>
            <a:ext cx="9956800" cy="53362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fr-FR" sz="1600" dirty="0"/>
              <a:t>Quels sont les autres produits proposés  (payants) ?</a:t>
            </a:r>
            <a:endParaRPr lang="fr-FR" sz="1600" i="1" dirty="0" smtClean="0">
              <a:latin typeface="+mj-lt"/>
            </a:endParaRPr>
          </a:p>
          <a:p>
            <a:pPr lvl="1"/>
            <a:endParaRPr lang="fr-FR" sz="1600" i="1" dirty="0">
              <a:latin typeface="+mj-lt"/>
            </a:endParaRPr>
          </a:p>
          <a:p>
            <a:pPr lvl="1"/>
            <a:endParaRPr lang="fr-FR" sz="1600" i="1" dirty="0" smtClean="0">
              <a:latin typeface="+mj-lt"/>
            </a:endParaRPr>
          </a:p>
          <a:p>
            <a:pPr lvl="1"/>
            <a:r>
              <a:rPr lang="fr-FR" sz="1600" i="1" dirty="0" smtClean="0">
                <a:latin typeface="+mj-lt"/>
              </a:rPr>
              <a:t>Les </a:t>
            </a:r>
            <a:r>
              <a:rPr lang="fr-FR" sz="1600" i="1" dirty="0">
                <a:latin typeface="+mj-lt"/>
              </a:rPr>
              <a:t>aides et services sur mesures</a:t>
            </a:r>
          </a:p>
          <a:p>
            <a:pPr lvl="2"/>
            <a:endParaRPr lang="fr-FR" sz="1200" b="1" i="1" dirty="0">
              <a:latin typeface="+mj-lt"/>
            </a:endParaRPr>
          </a:p>
          <a:p>
            <a:pPr lvl="2"/>
            <a:r>
              <a:rPr lang="fr-FR" sz="1200" b="1" i="1" dirty="0">
                <a:latin typeface="+mj-lt"/>
              </a:rPr>
              <a:t>Résidence hôtelière </a:t>
            </a:r>
            <a:r>
              <a:rPr lang="fr-FR" sz="1200" i="1" dirty="0">
                <a:latin typeface="+mj-lt"/>
              </a:rPr>
              <a:t>: Pour une semaine ou quelques </a:t>
            </a:r>
            <a:r>
              <a:rPr lang="fr-FR" sz="1200" i="1" dirty="0" smtClean="0">
                <a:latin typeface="+mj-lt"/>
              </a:rPr>
              <a:t>mois, une </a:t>
            </a:r>
            <a:r>
              <a:rPr lang="fr-FR" sz="1200" i="1" dirty="0">
                <a:latin typeface="+mj-lt"/>
              </a:rPr>
              <a:t>solution alliant les avantages d’un service hôtelier et le confort du « prêt à vivre </a:t>
            </a:r>
            <a:r>
              <a:rPr lang="fr-FR" sz="1200" i="1" dirty="0" smtClean="0">
                <a:latin typeface="+mj-lt"/>
              </a:rPr>
              <a:t>»</a:t>
            </a:r>
            <a:endParaRPr lang="fr-FR" sz="1200" i="1" dirty="0">
              <a:latin typeface="+mj-lt"/>
            </a:endParaRPr>
          </a:p>
          <a:p>
            <a:pPr lvl="2"/>
            <a:r>
              <a:rPr lang="fr-FR" sz="1200" b="1" i="1" dirty="0">
                <a:latin typeface="+mj-lt"/>
              </a:rPr>
              <a:t>Logement meublés du parc privé </a:t>
            </a:r>
            <a:r>
              <a:rPr lang="fr-FR" sz="1200" i="1" dirty="0">
                <a:latin typeface="+mj-lt"/>
              </a:rPr>
              <a:t>: Solution transitoire dans l’attente de trouver un logement définitif ou un simple pied à terre le temps d’une </a:t>
            </a:r>
            <a:r>
              <a:rPr lang="fr-FR" sz="1200" i="1" dirty="0" smtClean="0">
                <a:latin typeface="+mj-lt"/>
              </a:rPr>
              <a:t>mission</a:t>
            </a:r>
            <a:endParaRPr lang="fr-FR" sz="1200" i="1" dirty="0">
              <a:latin typeface="+mj-lt"/>
            </a:endParaRPr>
          </a:p>
          <a:p>
            <a:pPr lvl="2"/>
            <a:r>
              <a:rPr lang="fr-FR" sz="1200" b="1" i="1" dirty="0">
                <a:latin typeface="+mj-lt"/>
              </a:rPr>
              <a:t>Coaching logement </a:t>
            </a:r>
            <a:r>
              <a:rPr lang="fr-FR" sz="1200" i="1" dirty="0">
                <a:latin typeface="+mj-lt"/>
              </a:rPr>
              <a:t>: Accompagnement physique ou à distance pour la recherche de logement dans le parc </a:t>
            </a:r>
            <a:r>
              <a:rPr lang="fr-FR" sz="1200" i="1" dirty="0" smtClean="0">
                <a:latin typeface="+mj-lt"/>
              </a:rPr>
              <a:t>privé</a:t>
            </a:r>
            <a:endParaRPr lang="fr-FR" sz="1200" i="1" dirty="0">
              <a:latin typeface="+mj-lt"/>
            </a:endParaRPr>
          </a:p>
          <a:p>
            <a:pPr lvl="2"/>
            <a:r>
              <a:rPr lang="fr-FR" sz="1200" b="1" i="1" dirty="0">
                <a:latin typeface="+mj-lt"/>
              </a:rPr>
              <a:t>La mobilité</a:t>
            </a:r>
            <a:r>
              <a:rPr lang="fr-FR" sz="1200" i="1" dirty="0">
                <a:latin typeface="+mj-lt"/>
              </a:rPr>
              <a:t> : La relocation dans le cadre d’une mutation ou d’une embauche</a:t>
            </a:r>
          </a:p>
          <a:p>
            <a:pPr lvl="2"/>
            <a:endParaRPr lang="fr-FR" sz="1200" b="1" i="1" dirty="0">
              <a:latin typeface="+mj-lt"/>
            </a:endParaRPr>
          </a:p>
          <a:p>
            <a:pPr lvl="2"/>
            <a:endParaRPr lang="fr-FR" sz="1200" b="1" i="1" dirty="0">
              <a:latin typeface="+mj-lt"/>
            </a:endParaRPr>
          </a:p>
          <a:p>
            <a:pPr lvl="2"/>
            <a:r>
              <a:rPr lang="fr-FR" sz="1200" b="1" i="1" dirty="0">
                <a:latin typeface="+mj-lt"/>
              </a:rPr>
              <a:t>CIL-PASS ASSISTANCE : </a:t>
            </a:r>
            <a:r>
              <a:rPr lang="fr-FR" sz="1200" i="1" dirty="0">
                <a:latin typeface="+mj-lt"/>
              </a:rPr>
              <a:t>Face à un évènement imprévisible, les conseillers sociaux de Cilgère aident le salarié en toute confidentialité à résoudre certaines difficultés conjoncturelles qui pourraient menacer le maintien dans le logement</a:t>
            </a:r>
            <a:r>
              <a:rPr lang="fr-FR" sz="1200" dirty="0">
                <a:latin typeface="+mj-lt"/>
              </a:rPr>
              <a:t> (dans la limite de l’enveloppe budgétaire )</a:t>
            </a:r>
            <a:r>
              <a:rPr lang="fr-FR" sz="1200" i="1" dirty="0">
                <a:latin typeface="+mj-lt"/>
              </a:rPr>
              <a:t> </a:t>
            </a:r>
          </a:p>
          <a:p>
            <a:pPr marL="914400" lvl="2" indent="0">
              <a:buNone/>
            </a:pPr>
            <a:endParaRPr lang="fr-FR" sz="1200" i="1" dirty="0">
              <a:latin typeface="+mj-lt"/>
            </a:endParaRPr>
          </a:p>
          <a:p>
            <a:pPr lvl="2"/>
            <a:endParaRPr lang="fr-FR" sz="12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271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084" y="109508"/>
            <a:ext cx="10515600" cy="655600"/>
          </a:xfrm>
        </p:spPr>
        <p:txBody>
          <a:bodyPr>
            <a:normAutofit fontScale="90000"/>
          </a:bodyPr>
          <a:lstStyle/>
          <a:p>
            <a:r>
              <a:rPr lang="fr-FR" sz="3100" dirty="0"/>
              <a:t>Commission Information et Aide au Logement </a:t>
            </a:r>
            <a:r>
              <a:rPr lang="fr-FR" dirty="0"/>
              <a:t/>
            </a:r>
            <a:br>
              <a:rPr lang="fr-FR" dirty="0"/>
            </a:b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72887" y="6432698"/>
            <a:ext cx="10515600" cy="425302"/>
          </a:xfrm>
        </p:spPr>
        <p:txBody>
          <a:bodyPr>
            <a:normAutofit/>
          </a:bodyPr>
          <a:lstStyle/>
          <a:p>
            <a:pPr marL="914400" lvl="2" indent="0" algn="ctr">
              <a:buNone/>
            </a:pPr>
            <a:r>
              <a:rPr lang="fr-FR" sz="1200" i="1" dirty="0">
                <a:latin typeface="+mj-lt"/>
              </a:rPr>
              <a:t>Les </a:t>
            </a:r>
            <a:r>
              <a:rPr lang="fr-FR" sz="1200" i="1" dirty="0" smtClean="0">
                <a:latin typeface="+mj-lt"/>
              </a:rPr>
              <a:t>résultats </a:t>
            </a:r>
            <a:r>
              <a:rPr lang="fr-FR" sz="1200" i="1" dirty="0">
                <a:latin typeface="+mj-lt"/>
              </a:rPr>
              <a:t>C</a:t>
            </a:r>
            <a:r>
              <a:rPr lang="fr-FR" sz="1200" i="1" dirty="0" smtClean="0">
                <a:latin typeface="+mj-lt"/>
              </a:rPr>
              <a:t>ilgère </a:t>
            </a:r>
            <a:r>
              <a:rPr lang="fr-FR" sz="1200" i="1" dirty="0">
                <a:latin typeface="+mj-lt"/>
              </a:rPr>
              <a:t>de la période Juillet 2015 à Décembre 2016</a:t>
            </a:r>
          </a:p>
          <a:p>
            <a:pPr lvl="2"/>
            <a:endParaRPr lang="fr-FR" sz="1200" i="1" dirty="0">
              <a:latin typeface="+mj-lt"/>
            </a:endParaRPr>
          </a:p>
          <a:p>
            <a:pPr lvl="2"/>
            <a:endParaRPr lang="fr-FR" sz="1200" i="1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05" y="775038"/>
            <a:ext cx="4954114" cy="561706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647" y="765108"/>
            <a:ext cx="6262581" cy="562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084" y="109945"/>
            <a:ext cx="10515600" cy="698129"/>
          </a:xfrm>
        </p:spPr>
        <p:txBody>
          <a:bodyPr>
            <a:normAutofit fontScale="90000"/>
          </a:bodyPr>
          <a:lstStyle/>
          <a:p>
            <a:r>
              <a:rPr lang="fr-FR" sz="3100" dirty="0"/>
              <a:t>Commission Information et Aide au Logement </a:t>
            </a:r>
            <a:r>
              <a:rPr lang="fr-FR" dirty="0"/>
              <a:t/>
            </a:r>
            <a:br>
              <a:rPr lang="fr-FR" dirty="0"/>
            </a:b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09091" y="956931"/>
            <a:ext cx="10515600" cy="5258656"/>
          </a:xfrm>
        </p:spPr>
        <p:txBody>
          <a:bodyPr>
            <a:normAutofit/>
          </a:bodyPr>
          <a:lstStyle/>
          <a:p>
            <a:r>
              <a:rPr lang="fr-FR" sz="1900" i="1" dirty="0">
                <a:latin typeface="+mj-lt"/>
              </a:rPr>
              <a:t>Ce qu’il faut retenir de ces résultats à Décembre 2016</a:t>
            </a:r>
          </a:p>
          <a:p>
            <a:pPr lvl="1"/>
            <a:r>
              <a:rPr lang="fr-FR" sz="1500" i="1" dirty="0" smtClean="0">
                <a:latin typeface="+mj-lt"/>
              </a:rPr>
              <a:t>Les </a:t>
            </a:r>
            <a:r>
              <a:rPr lang="fr-FR" sz="1500" i="1" dirty="0">
                <a:latin typeface="+mj-lt"/>
              </a:rPr>
              <a:t>demandes de logements en location pour sur les 18 derniers mois sont au nombre de 59.</a:t>
            </a:r>
          </a:p>
          <a:p>
            <a:pPr lvl="2"/>
            <a:endParaRPr lang="fr-FR" sz="1200" i="1" dirty="0">
              <a:latin typeface="+mj-lt"/>
            </a:endParaRPr>
          </a:p>
          <a:p>
            <a:pPr lvl="2"/>
            <a:endParaRPr lang="fr-FR" sz="1200" i="1" dirty="0">
              <a:latin typeface="+mj-lt"/>
            </a:endParaRPr>
          </a:p>
          <a:p>
            <a:pPr lvl="2"/>
            <a:endParaRPr lang="fr-FR" sz="1200" i="1" dirty="0">
              <a:latin typeface="+mj-lt"/>
            </a:endParaRPr>
          </a:p>
          <a:p>
            <a:pPr marL="731520" lvl="2" indent="0">
              <a:buNone/>
            </a:pPr>
            <a:endParaRPr lang="fr-FR" sz="1200" i="1" dirty="0">
              <a:latin typeface="+mj-lt"/>
            </a:endParaRPr>
          </a:p>
          <a:p>
            <a:pPr lvl="2"/>
            <a:r>
              <a:rPr lang="fr-FR" sz="1200" i="1" dirty="0">
                <a:latin typeface="+mj-lt"/>
              </a:rPr>
              <a:t>Les raisons des annulations sont diverses </a:t>
            </a:r>
            <a:r>
              <a:rPr lang="fr-FR" sz="1200" i="1" dirty="0" smtClean="0">
                <a:latin typeface="+mj-lt"/>
              </a:rPr>
              <a:t>:</a:t>
            </a:r>
          </a:p>
          <a:p>
            <a:pPr lvl="3"/>
            <a:r>
              <a:rPr lang="fr-FR" sz="1200" i="1" dirty="0" smtClean="0">
                <a:latin typeface="+mj-lt"/>
              </a:rPr>
              <a:t> </a:t>
            </a:r>
            <a:r>
              <a:rPr lang="fr-FR" sz="1200" i="1" dirty="0">
                <a:latin typeface="+mj-lt"/>
              </a:rPr>
              <a:t>Le </a:t>
            </a:r>
            <a:r>
              <a:rPr lang="fr-FR" sz="1200" i="1" dirty="0" smtClean="0">
                <a:latin typeface="+mj-lt"/>
              </a:rPr>
              <a:t>salarié </a:t>
            </a:r>
            <a:r>
              <a:rPr lang="fr-FR" sz="1200" i="1" dirty="0">
                <a:latin typeface="+mj-lt"/>
              </a:rPr>
              <a:t>n’est plus en recherche</a:t>
            </a:r>
            <a:r>
              <a:rPr lang="fr-FR" sz="1200" i="1" dirty="0" smtClean="0">
                <a:latin typeface="+mj-lt"/>
              </a:rPr>
              <a:t>,</a:t>
            </a:r>
          </a:p>
          <a:p>
            <a:pPr lvl="3"/>
            <a:r>
              <a:rPr lang="fr-FR" sz="1200" i="1" dirty="0" smtClean="0">
                <a:latin typeface="+mj-lt"/>
              </a:rPr>
              <a:t> </a:t>
            </a:r>
            <a:r>
              <a:rPr lang="fr-FR" sz="1200" i="1" dirty="0">
                <a:latin typeface="+mj-lt"/>
              </a:rPr>
              <a:t>a quitté l’entreprise</a:t>
            </a:r>
            <a:r>
              <a:rPr lang="fr-FR" sz="1200" i="1" dirty="0" smtClean="0">
                <a:latin typeface="+mj-lt"/>
              </a:rPr>
              <a:t>,</a:t>
            </a:r>
          </a:p>
          <a:p>
            <a:pPr lvl="3"/>
            <a:r>
              <a:rPr lang="fr-FR" sz="1200" i="1" dirty="0" smtClean="0">
                <a:latin typeface="+mj-lt"/>
              </a:rPr>
              <a:t> </a:t>
            </a:r>
            <a:r>
              <a:rPr lang="fr-FR" sz="1200" i="1" dirty="0">
                <a:latin typeface="+mj-lt"/>
              </a:rPr>
              <a:t>le dossier est resté sans réponse </a:t>
            </a:r>
            <a:r>
              <a:rPr lang="fr-FR" sz="1200" i="1" dirty="0" smtClean="0">
                <a:latin typeface="+mj-lt"/>
              </a:rPr>
              <a:t>depuis </a:t>
            </a:r>
            <a:r>
              <a:rPr lang="fr-FR" sz="1200" i="1" dirty="0">
                <a:latin typeface="+mj-lt"/>
              </a:rPr>
              <a:t>trop </a:t>
            </a:r>
            <a:r>
              <a:rPr lang="fr-FR" sz="1200" i="1" dirty="0" smtClean="0">
                <a:latin typeface="+mj-lt"/>
              </a:rPr>
              <a:t>longtemps</a:t>
            </a:r>
          </a:p>
          <a:p>
            <a:pPr lvl="3"/>
            <a:r>
              <a:rPr lang="fr-FR" sz="1200" i="1" dirty="0" smtClean="0">
                <a:latin typeface="+mj-lt"/>
              </a:rPr>
              <a:t> </a:t>
            </a:r>
            <a:r>
              <a:rPr lang="fr-FR" sz="1200" i="1" dirty="0">
                <a:latin typeface="+mj-lt"/>
              </a:rPr>
              <a:t>le bailleur </a:t>
            </a:r>
            <a:r>
              <a:rPr lang="fr-FR" sz="1200" i="1" dirty="0" smtClean="0">
                <a:latin typeface="+mj-lt"/>
              </a:rPr>
              <a:t>a </a:t>
            </a:r>
            <a:r>
              <a:rPr lang="fr-FR" sz="1200" i="1" dirty="0">
                <a:latin typeface="+mj-lt"/>
              </a:rPr>
              <a:t>bloqué l’appartement </a:t>
            </a:r>
            <a:r>
              <a:rPr lang="fr-FR" sz="1200" i="1" dirty="0" smtClean="0">
                <a:latin typeface="+mj-lt"/>
              </a:rPr>
              <a:t>et le dossier est </a:t>
            </a:r>
            <a:r>
              <a:rPr lang="fr-FR" sz="1200" i="1" dirty="0">
                <a:latin typeface="+mj-lt"/>
              </a:rPr>
              <a:t>resté sans réponse </a:t>
            </a:r>
            <a:r>
              <a:rPr lang="fr-FR" sz="1200" i="1" dirty="0" smtClean="0">
                <a:latin typeface="+mj-lt"/>
              </a:rPr>
              <a:t>du locataire.</a:t>
            </a:r>
            <a:endParaRPr lang="fr-FR" sz="1200" i="1" dirty="0">
              <a:latin typeface="+mj-lt"/>
            </a:endParaRPr>
          </a:p>
          <a:p>
            <a:pPr lvl="2"/>
            <a:endParaRPr lang="fr-FR" sz="1200" i="1" dirty="0">
              <a:latin typeface="+mj-lt"/>
            </a:endParaRPr>
          </a:p>
          <a:p>
            <a:pPr lvl="2"/>
            <a:endParaRPr lang="fr-FR" sz="1200" i="1" dirty="0">
              <a:latin typeface="+mj-lt"/>
            </a:endParaRPr>
          </a:p>
          <a:p>
            <a:pPr lvl="1"/>
            <a:r>
              <a:rPr lang="fr-FR" sz="1500" i="1" dirty="0">
                <a:latin typeface="+mj-lt"/>
              </a:rPr>
              <a:t>Les demandes de prêts pour accessions sur les 18 derniers mois sont au nombre de 9.</a:t>
            </a:r>
          </a:p>
          <a:p>
            <a:pPr lvl="2"/>
            <a:endParaRPr lang="fr-FR" sz="1200" i="1" dirty="0">
              <a:latin typeface="+mj-lt"/>
            </a:endParaRPr>
          </a:p>
          <a:p>
            <a:pPr lvl="2"/>
            <a:endParaRPr lang="fr-FR" sz="1200" i="1" dirty="0">
              <a:latin typeface="+mj-lt"/>
            </a:endParaRPr>
          </a:p>
          <a:p>
            <a:pPr lvl="2"/>
            <a:endParaRPr lang="fr-FR" sz="1200" i="1" dirty="0">
              <a:latin typeface="+mj-lt"/>
            </a:endParaRPr>
          </a:p>
          <a:p>
            <a:pPr lvl="2"/>
            <a:endParaRPr lang="fr-FR" sz="1200" i="1" dirty="0">
              <a:latin typeface="+mj-lt"/>
            </a:endParaRPr>
          </a:p>
          <a:p>
            <a:pPr lvl="2"/>
            <a:r>
              <a:rPr lang="fr-FR" sz="1200" i="1" dirty="0"/>
              <a:t>Le non respect des règles d’attribution ont menés deux dossiers au refus catégorique.</a:t>
            </a:r>
          </a:p>
          <a:p>
            <a:pPr lvl="2"/>
            <a:r>
              <a:rPr lang="fr-FR" sz="1200" i="1" dirty="0"/>
              <a:t>Les raisons des annulations sont : Le financement se fait intégralement par la banque du salarié, soit le dossier est resté sans réponse au demandes depuis trop longtemps.</a:t>
            </a:r>
            <a:endParaRPr lang="fr-FR" sz="1200" i="1" dirty="0">
              <a:latin typeface="+mj-lt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850" y="4374153"/>
            <a:ext cx="5992061" cy="57158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790" y="1587656"/>
            <a:ext cx="5992061" cy="552527"/>
          </a:xfrm>
          <a:prstGeom prst="rect">
            <a:avLst/>
          </a:prstGeom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443277" y="6315740"/>
            <a:ext cx="10515600" cy="42530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indent="0" algn="ctr">
              <a:buFont typeface="Wingdings"/>
              <a:buNone/>
            </a:pPr>
            <a:r>
              <a:rPr lang="fr-FR" sz="1200" i="1" dirty="0" smtClean="0">
                <a:latin typeface="+mj-lt"/>
              </a:rPr>
              <a:t>Les résultats Cilgère de la période Juillet 2015 à Décembre 2016</a:t>
            </a:r>
          </a:p>
          <a:p>
            <a:pPr lvl="2"/>
            <a:endParaRPr lang="fr-FR" sz="1200" i="1" dirty="0" smtClean="0">
              <a:latin typeface="+mj-lt"/>
            </a:endParaRPr>
          </a:p>
          <a:p>
            <a:pPr lvl="2"/>
            <a:endParaRPr lang="fr-FR" sz="12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03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619</TotalTime>
  <Words>637</Words>
  <Application>Microsoft Office PowerPoint</Application>
  <PresentationFormat>Personnalisé</PresentationFormat>
  <Paragraphs>86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Oriel</vt:lpstr>
      <vt:lpstr>Commission Information et Aide au Logement  de BCA Expertise </vt:lpstr>
      <vt:lpstr>Commission Information et Aide au Logement  </vt:lpstr>
      <vt:lpstr>Commission Information et Aide au Logement  </vt:lpstr>
      <vt:lpstr>Commission Information et Aide au Logement  </vt:lpstr>
      <vt:lpstr>Commission Information et Aide au Logement  </vt:lpstr>
      <vt:lpstr>Commission Information et Aide au Logement  </vt:lpstr>
      <vt:lpstr>Commission Information et Aide au Logement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Information et Aide au Logement  de BCA Expertise</dc:title>
  <dc:creator>User ONE</dc:creator>
  <cp:lastModifiedBy>SAID Jean-Marie</cp:lastModifiedBy>
  <cp:revision>60</cp:revision>
  <dcterms:created xsi:type="dcterms:W3CDTF">2016-12-08T10:07:37Z</dcterms:created>
  <dcterms:modified xsi:type="dcterms:W3CDTF">2016-12-12T05:55:40Z</dcterms:modified>
</cp:coreProperties>
</file>